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AAE4"/>
    <a:srgbClr val="6600CC"/>
    <a:srgbClr val="E85E6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35" autoAdjust="0"/>
    <p:restoredTop sz="94669" autoAdjust="0"/>
  </p:normalViewPr>
  <p:slideViewPr>
    <p:cSldViewPr snapToGrid="0">
      <p:cViewPr varScale="1">
        <p:scale>
          <a:sx n="68" d="100"/>
          <a:sy n="68" d="100"/>
        </p:scale>
        <p:origin x="60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372B02-DC67-49C2-8AD3-CDAE668F78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2F77B4-C84B-415B-A35E-6304209B9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796926-5A10-424F-B8E6-401407ECC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8CF0DC-56A8-4F4B-BC51-EDDA8D776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1AEBE8-1D9A-4E02-8A4B-C49270E2E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712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7E442-AE04-41B4-AE55-18D93692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B3E0AE7-4DE6-4541-B6FE-EB11D0050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E49DED-D20F-4224-AD27-AAE4D1455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838A97-31A9-494E-8212-9257E1EBC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B3E24E-C27B-400B-BED8-55AC98F61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388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15C8569-642C-49DA-A7B6-E82A8E5BF0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446518-9582-459B-B944-14E796B54C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85B499-E2D0-432E-A2B5-1B1E0393F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055C93-60CB-488F-B6C4-B93A6C9B6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A8D7C5-3870-4ADF-B104-BFBB2F0C8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26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CBA53C-8921-47D0-9417-ECE3BAA28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95F1E5-F801-497B-AA2B-9A1F54FE9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ECEC71-9FEB-4B09-9C35-258C6D9BE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E94F16-8E13-4AB9-ACA1-457DD4D17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E0D1BD-501A-43DA-96B5-B4E38ACE7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893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13B145-1853-4F39-96EF-025EFD197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23B4E2-38CF-4426-8717-EB323C55B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EA5D78-E6B4-4EE6-A83A-C09171377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809CC4-AB68-4CAB-A882-02BEC208A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B7F7C4-64D3-4BF7-B401-A35D65BC5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327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AFDAE-8BA4-4AF8-8A56-F257E29D7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4446A2-7DB3-4B9C-A0D8-37CB37F7A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722D-617F-4C3A-902B-2A879202F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390977-6613-43CE-8678-9CFBC5A99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4C83AF-E43B-41B7-846C-2F8C23B28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6DB1F9-0817-4121-ACD9-AD0C5C94C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223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D26683-EC26-4E7F-82E5-C2F3F02AE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4D784E-F56D-4EC0-B37E-DD98B1DD4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7E73AD6-48E5-423C-8FD5-E8AF7C2C5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9EB6AA5-8437-42E0-811A-D53BC07717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B078902-6F62-4BB3-A8F8-6805962238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ECF3210-88CF-477B-BA7C-D2F426C24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0E8F99-E78A-4CA2-95A2-49DA12E10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E94AE67-62B4-4256-96DD-876DDA85A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602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DCBC3-2847-4664-A96F-F4AE67C44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0D58F65-401C-4E5D-AB4B-2AED209E7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CBD70A4-ECE4-449F-9A46-B07FB3BF9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337702-7748-400B-94B1-D1C596E90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181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D1F170-BB6E-4177-B1E0-5BCA5DB5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2874CCD-EAEE-4479-9A3E-F65684043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5CFFF5-2DBD-4C26-A1DF-C23970CEF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236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478FC7-64A1-4B27-8BE6-2E4FB1FF0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90E881-9700-49DD-821A-45A05DD7B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2702A0-0D9D-448D-AEBE-271B9AF0EF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991160-0923-44B7-AE34-CA52768C0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551771-10BA-4F53-8258-7FE16F5A2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D4B5D6-B1E0-46EE-8046-544B1F1C2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09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B6BCB3-DF2F-43D1-A635-02D9A07A6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A8A56AB-FA3F-46CA-A028-3DB8084A7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275103-75A3-4E64-93AC-61C18617CC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B7C43B-582E-449F-8D53-55067EDAC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938E6C-D9E0-4A22-BEEB-CEDFC3D54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AA2108-A6F7-4AB9-BD0D-B23551C5C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389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ADF5A9-CBE0-4AD7-8242-1C30B7A1D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D5663E-1C7A-4516-AB79-4808E7E33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8ABD72-7ED9-449A-A5CC-8C091CC1BF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56C91-F8A0-4251-B94D-F64A0A61A4D6}" type="datetimeFigureOut">
              <a:rPr lang="ko-KR" altLang="en-US" smtClean="0"/>
              <a:t>2020-07-04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53FADC-8B9D-49C6-A4F6-8BEB16AD9A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853673-6F4E-4C09-92EF-FCC38C6481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B0B45-55F8-4156-A437-27DF061E6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2100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자전거이(가) 표시된 사진&#10;&#10;자동 생성된 설명">
            <a:extLst>
              <a:ext uri="{FF2B5EF4-FFF2-40B4-BE49-F238E27FC236}">
                <a16:creationId xmlns:a16="http://schemas.microsoft.com/office/drawing/2014/main" id="{2ABA6220-48BE-47FF-97B5-BCC1FC3AF0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52" b="94396" l="10000" r="90000">
                        <a14:foregroundMark x1="31875" y1="19614" x2="36615" y2="19420"/>
                        <a14:foregroundMark x1="36615" y1="19420" x2="33906" y2="26473"/>
                        <a14:foregroundMark x1="33906" y1="26473" x2="28854" y2="28406"/>
                        <a14:foregroundMark x1="28854" y1="28406" x2="29792" y2="20773"/>
                        <a14:foregroundMark x1="29792" y1="20773" x2="35677" y2="18357"/>
                        <a14:foregroundMark x1="35677" y1="18357" x2="40469" y2="18744"/>
                        <a14:foregroundMark x1="40469" y1="18744" x2="36979" y2="24541"/>
                        <a14:foregroundMark x1="36979" y1="24541" x2="26615" y2="24638"/>
                        <a14:foregroundMark x1="26615" y1="24638" x2="31198" y2="18744"/>
                        <a14:foregroundMark x1="31198" y1="18744" x2="36458" y2="18551"/>
                        <a14:foregroundMark x1="36458" y1="18551" x2="40781" y2="19807"/>
                        <a14:foregroundMark x1="40781" y1="19807" x2="37240" y2="23768"/>
                        <a14:foregroundMark x1="37240" y1="23768" x2="27552" y2="24444"/>
                        <a14:foregroundMark x1="27552" y1="24444" x2="32865" y2="20676"/>
                        <a14:foregroundMark x1="32865" y1="20676" x2="37344" y2="20097"/>
                        <a14:foregroundMark x1="37344" y1="20097" x2="41615" y2="20193"/>
                        <a14:foregroundMark x1="41615" y1="20193" x2="34583" y2="23188"/>
                        <a14:foregroundMark x1="34479" y1="21159" x2="43490" y2="20580"/>
                        <a14:foregroundMark x1="43490" y1="20580" x2="40000" y2="24831"/>
                        <a14:foregroundMark x1="40000" y1="24831" x2="22708" y2="33140"/>
                        <a14:foregroundMark x1="22708" y1="33140" x2="42917" y2="21932"/>
                        <a14:foregroundMark x1="42917" y1="21932" x2="20313" y2="33333"/>
                        <a14:foregroundMark x1="20313" y1="33333" x2="51510" y2="20773"/>
                        <a14:foregroundMark x1="51510" y1="20773" x2="30677" y2="31208"/>
                        <a14:foregroundMark x1="30677" y1="31208" x2="50885" y2="20966"/>
                        <a14:foregroundMark x1="50885" y1="20966" x2="33802" y2="31208"/>
                        <a14:foregroundMark x1="33802" y1="31208" x2="55260" y2="24541"/>
                        <a14:foregroundMark x1="55260" y1="24541" x2="27135" y2="34879"/>
                        <a14:foregroundMark x1="27135" y1="34879" x2="54479" y2="22512"/>
                        <a14:foregroundMark x1="54479" y1="22512" x2="28385" y2="26570"/>
                        <a14:foregroundMark x1="28385" y1="26570" x2="43281" y2="23092"/>
                        <a14:foregroundMark x1="43281" y1="23092" x2="32292" y2="20676"/>
                        <a14:foregroundMark x1="32292" y1="20676" x2="28281" y2="21159"/>
                        <a14:foregroundMark x1="28281" y1="21159" x2="44948" y2="17391"/>
                        <a14:foregroundMark x1="44948" y1="17391" x2="28646" y2="18744"/>
                        <a14:foregroundMark x1="28646" y1="18744" x2="43073" y2="16618"/>
                        <a14:foregroundMark x1="43073" y1="16618" x2="24635" y2="21063"/>
                        <a14:foregroundMark x1="24635" y1="21063" x2="36042" y2="19807"/>
                        <a14:foregroundMark x1="36042" y1="19807" x2="30885" y2="20676"/>
                        <a14:foregroundMark x1="30885" y1="20676" x2="37396" y2="19420"/>
                        <a14:foregroundMark x1="37396" y1="19420" x2="25104" y2="20097"/>
                        <a14:foregroundMark x1="25104" y1="20097" x2="31198" y2="19034"/>
                        <a14:foregroundMark x1="31198" y1="19034" x2="35260" y2="20097"/>
                        <a14:foregroundMark x1="35260" y1="20097" x2="25365" y2="22029"/>
                        <a14:foregroundMark x1="25365" y1="22029" x2="40625" y2="17295"/>
                        <a14:foregroundMark x1="40625" y1="17295" x2="32917" y2="18164"/>
                        <a14:foregroundMark x1="32917" y1="18164" x2="41979" y2="13720"/>
                        <a14:foregroundMark x1="41979" y1="13720" x2="41979" y2="13816"/>
                        <a14:foregroundMark x1="59323" y1="30725" x2="65000" y2="43961"/>
                        <a14:foregroundMark x1="65000" y1="43961" x2="64948" y2="53043"/>
                        <a14:foregroundMark x1="64948" y1="53043" x2="60885" y2="66087"/>
                        <a14:foregroundMark x1="60885" y1="66087" x2="54167" y2="77778"/>
                        <a14:foregroundMark x1="54167" y1="77778" x2="49740" y2="81643"/>
                        <a14:foregroundMark x1="49740" y1="81643" x2="44479" y2="81159"/>
                        <a14:foregroundMark x1="44479" y1="81159" x2="35833" y2="73816"/>
                        <a14:foregroundMark x1="35833" y1="73816" x2="32865" y2="65314"/>
                        <a14:foregroundMark x1="32865" y1="65314" x2="31927" y2="46473"/>
                        <a14:foregroundMark x1="31927" y1="46473" x2="33854" y2="37101"/>
                        <a14:foregroundMark x1="33854" y1="37101" x2="40677" y2="24155"/>
                        <a14:foregroundMark x1="40677" y1="24155" x2="49323" y2="18068"/>
                        <a14:foregroundMark x1="49323" y1="18068" x2="53333" y2="18164"/>
                        <a14:foregroundMark x1="53333" y1="18164" x2="64531" y2="29855"/>
                        <a14:foregroundMark x1="64531" y1="29855" x2="68906" y2="40290"/>
                        <a14:foregroundMark x1="68906" y1="40290" x2="57448" y2="47246"/>
                        <a14:foregroundMark x1="59531" y1="84928" x2="49479" y2="84928"/>
                        <a14:foregroundMark x1="49479" y1="84928" x2="39479" y2="78647"/>
                        <a14:foregroundMark x1="39479" y1="78647" x2="34896" y2="73720"/>
                        <a14:foregroundMark x1="34896" y1="73720" x2="31042" y2="66280"/>
                        <a14:foregroundMark x1="31042" y1="66280" x2="30521" y2="58841"/>
                        <a14:foregroundMark x1="30521" y1="58841" x2="31667" y2="49952"/>
                        <a14:foregroundMark x1="31667" y1="49952" x2="34688" y2="42802"/>
                        <a14:foregroundMark x1="34688" y1="42802" x2="39531" y2="37585"/>
                        <a14:foregroundMark x1="39531" y1="37585" x2="44115" y2="35942"/>
                        <a14:foregroundMark x1="44115" y1="35942" x2="49688" y2="36135"/>
                        <a14:foregroundMark x1="49688" y1="36135" x2="54063" y2="38744"/>
                        <a14:foregroundMark x1="54063" y1="38744" x2="57708" y2="44444"/>
                        <a14:foregroundMark x1="57708" y1="44444" x2="59792" y2="51401"/>
                        <a14:foregroundMark x1="59792" y1="51401" x2="59375" y2="60386"/>
                        <a14:foregroundMark x1="59375" y1="60386" x2="57969" y2="67729"/>
                        <a14:foregroundMark x1="57969" y1="67729" x2="55729" y2="73816"/>
                        <a14:foregroundMark x1="55729" y1="73816" x2="44063" y2="87536"/>
                        <a14:foregroundMark x1="48385" y1="94396" x2="37292" y2="87633"/>
                        <a14:foregroundMark x1="37292" y1="87633" x2="31719" y2="81353"/>
                        <a14:foregroundMark x1="31719" y1="81353" x2="27604" y2="72657"/>
                        <a14:foregroundMark x1="27604" y1="72657" x2="24896" y2="61643"/>
                        <a14:foregroundMark x1="24896" y1="61643" x2="25000" y2="51691"/>
                        <a14:foregroundMark x1="25000" y1="51691" x2="28750" y2="45700"/>
                        <a14:foregroundMark x1="28750" y1="45700" x2="32656" y2="44444"/>
                        <a14:foregroundMark x1="32656" y1="44444" x2="36563" y2="45894"/>
                        <a14:foregroundMark x1="36563" y1="45894" x2="39167" y2="52850"/>
                        <a14:foregroundMark x1="39167" y1="52850" x2="35417" y2="74203"/>
                        <a14:foregroundMark x1="43125" y1="70145" x2="37448" y2="67053"/>
                        <a14:foregroundMark x1="37448" y1="67053" x2="33125" y2="60966"/>
                        <a14:foregroundMark x1="33125" y1="60966" x2="31823" y2="53720"/>
                        <a14:foregroundMark x1="31823" y1="53720" x2="32135" y2="44638"/>
                        <a14:foregroundMark x1="32135" y1="44638" x2="35365" y2="38261"/>
                        <a14:foregroundMark x1="35365" y1="38261" x2="41042" y2="37778"/>
                        <a14:foregroundMark x1="41042" y1="37778" x2="44896" y2="41063"/>
                        <a14:foregroundMark x1="44896" y1="41063" x2="50469" y2="53333"/>
                        <a14:foregroundMark x1="50469" y1="53333" x2="48177" y2="60773"/>
                        <a14:foregroundMark x1="48177" y1="60773" x2="43854" y2="64444"/>
                        <a14:foregroundMark x1="43854" y1="64444" x2="43385" y2="64638"/>
                        <a14:foregroundMark x1="52865" y1="55266" x2="48438" y2="52077"/>
                        <a14:foregroundMark x1="48438" y1="52077" x2="44792" y2="46957"/>
                        <a14:foregroundMark x1="44792" y1="46957" x2="43698" y2="38744"/>
                        <a14:foregroundMark x1="43698" y1="38744" x2="46823" y2="32174"/>
                        <a14:foregroundMark x1="46823" y1="32174" x2="50938" y2="28502"/>
                        <a14:foregroundMark x1="50938" y1="28502" x2="55156" y2="27923"/>
                        <a14:foregroundMark x1="55156" y1="27923" x2="59948" y2="30435"/>
                        <a14:foregroundMark x1="59948" y1="30435" x2="64323" y2="35942"/>
                        <a14:foregroundMark x1="64323" y1="35942" x2="66771" y2="42802"/>
                        <a14:foregroundMark x1="66771" y1="42802" x2="65313" y2="51498"/>
                        <a14:foregroundMark x1="65313" y1="51498" x2="57865" y2="54396"/>
                        <a14:foregroundMark x1="63021" y1="84444" x2="59219" y2="81353"/>
                        <a14:foregroundMark x1="59219" y1="81353" x2="56927" y2="74879"/>
                        <a14:foregroundMark x1="56927" y1="74879" x2="56198" y2="65507"/>
                        <a14:foregroundMark x1="56198" y1="65507" x2="56979" y2="57874"/>
                        <a14:foregroundMark x1="56979" y1="57874" x2="59948" y2="51884"/>
                        <a14:foregroundMark x1="59948" y1="51884" x2="64635" y2="49179"/>
                        <a14:foregroundMark x1="64635" y1="49179" x2="68594" y2="51594"/>
                        <a14:foregroundMark x1="68594" y1="51594" x2="71198" y2="58357"/>
                        <a14:foregroundMark x1="71198" y1="58357" x2="71823" y2="65700"/>
                        <a14:foregroundMark x1="71823" y1="65700" x2="69844" y2="72367"/>
                        <a14:foregroundMark x1="69844" y1="72367" x2="66563" y2="76812"/>
                        <a14:foregroundMark x1="34896" y1="89275" x2="31563" y2="84348"/>
                        <a14:foregroundMark x1="31563" y1="84348" x2="30833" y2="75749"/>
                        <a14:foregroundMark x1="30833" y1="75749" x2="34427" y2="70435"/>
                        <a14:foregroundMark x1="34427" y1="70435" x2="39583" y2="71498"/>
                        <a14:foregroundMark x1="39583" y1="71498" x2="44115" y2="75266"/>
                        <a14:foregroundMark x1="44115" y1="75266" x2="47552" y2="80483"/>
                        <a14:foregroundMark x1="47552" y1="80483" x2="46875" y2="88502"/>
                        <a14:foregroundMark x1="46875" y1="88502" x2="43958" y2="901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335" t="9031" r="32751" b="6168"/>
          <a:stretch/>
        </p:blipFill>
        <p:spPr>
          <a:xfrm>
            <a:off x="5446816" y="0"/>
            <a:ext cx="6287984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E73E7B9-45D8-49E3-BC6F-6022A6A49C5A}"/>
              </a:ext>
            </a:extLst>
          </p:cNvPr>
          <p:cNvSpPr/>
          <p:nvPr/>
        </p:nvSpPr>
        <p:spPr>
          <a:xfrm>
            <a:off x="0" y="0"/>
            <a:ext cx="459486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4D72CA-9A32-4B95-9BD8-35AC0C532DF4}"/>
              </a:ext>
            </a:extLst>
          </p:cNvPr>
          <p:cNvSpPr txBox="1"/>
          <p:nvPr/>
        </p:nvSpPr>
        <p:spPr>
          <a:xfrm>
            <a:off x="87868" y="982444"/>
            <a:ext cx="738664" cy="25946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</a:rPr>
              <a:t>생활자전거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2F9870-4FC1-450B-BE4D-76715C1A4353}"/>
              </a:ext>
            </a:extLst>
          </p:cNvPr>
          <p:cNvSpPr txBox="1"/>
          <p:nvPr/>
        </p:nvSpPr>
        <p:spPr>
          <a:xfrm>
            <a:off x="150320" y="3429000"/>
            <a:ext cx="2406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FFFF00"/>
                </a:solidFill>
              </a:rPr>
              <a:t>Modelling</a:t>
            </a:r>
            <a:endParaRPr lang="ko-KR" altLang="en-US" sz="3600" b="1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89AA74-43E6-4017-AB71-DA9D84B8D550}"/>
              </a:ext>
            </a:extLst>
          </p:cNvPr>
          <p:cNvSpPr txBox="1"/>
          <p:nvPr/>
        </p:nvSpPr>
        <p:spPr>
          <a:xfrm>
            <a:off x="1623863" y="4127302"/>
            <a:ext cx="26852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</a:rPr>
              <a:t>기계요소설계 </a:t>
            </a:r>
            <a:r>
              <a:rPr lang="en-US" altLang="ko-KR" sz="1600" dirty="0">
                <a:solidFill>
                  <a:schemeClr val="bg1"/>
                </a:solidFill>
              </a:rPr>
              <a:t>Team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21477C15-1B55-4F96-BE51-20AB1575BF4D}"/>
              </a:ext>
            </a:extLst>
          </p:cNvPr>
          <p:cNvCxnSpPr>
            <a:cxnSpLocks/>
          </p:cNvCxnSpPr>
          <p:nvPr/>
        </p:nvCxnSpPr>
        <p:spPr>
          <a:xfrm>
            <a:off x="0" y="4109621"/>
            <a:ext cx="43091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F6C4E65-9790-4C6D-A7EC-9B1CEA750079}"/>
              </a:ext>
            </a:extLst>
          </p:cNvPr>
          <p:cNvSpPr txBox="1"/>
          <p:nvPr/>
        </p:nvSpPr>
        <p:spPr>
          <a:xfrm>
            <a:off x="2875448" y="3188583"/>
            <a:ext cx="152157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>
                <a:solidFill>
                  <a:schemeClr val="accent5">
                    <a:lumMod val="75000"/>
                  </a:schemeClr>
                </a:solidFill>
              </a:rPr>
              <a:t>6</a:t>
            </a:r>
            <a:r>
              <a:rPr lang="ko-KR" altLang="en-US" sz="6600" b="1" dirty="0">
                <a:solidFill>
                  <a:schemeClr val="accent5">
                    <a:lumMod val="75000"/>
                  </a:schemeClr>
                </a:solidFill>
              </a:rPr>
              <a:t>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1804CA-27D1-4DAA-8898-430F6AE7E4F5}"/>
              </a:ext>
            </a:extLst>
          </p:cNvPr>
          <p:cNvSpPr txBox="1"/>
          <p:nvPr/>
        </p:nvSpPr>
        <p:spPr>
          <a:xfrm>
            <a:off x="2651144" y="4955948"/>
            <a:ext cx="15797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41615007</a:t>
            </a:r>
            <a:r>
              <a:rPr lang="ko-KR" altLang="en-US" sz="1400" dirty="0">
                <a:solidFill>
                  <a:schemeClr val="bg1"/>
                </a:solidFill>
              </a:rPr>
              <a:t> 고병도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41615025 </a:t>
            </a:r>
            <a:r>
              <a:rPr lang="ko-KR" altLang="en-US" sz="1400" dirty="0">
                <a:solidFill>
                  <a:schemeClr val="bg1"/>
                </a:solidFill>
              </a:rPr>
              <a:t>김재웅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41615063 </a:t>
            </a:r>
            <a:r>
              <a:rPr lang="ko-KR" altLang="en-US" sz="1400" dirty="0">
                <a:solidFill>
                  <a:schemeClr val="bg1"/>
                </a:solidFill>
              </a:rPr>
              <a:t>이종우</a:t>
            </a:r>
          </a:p>
        </p:txBody>
      </p:sp>
    </p:spTree>
    <p:extLst>
      <p:ext uri="{BB962C8B-B14F-4D97-AF65-F5344CB8AC3E}">
        <p14:creationId xmlns:p14="http://schemas.microsoft.com/office/powerpoint/2010/main" val="580814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97ECC1C-5766-4FDA-8F77-DCBA53E46A69}"/>
              </a:ext>
            </a:extLst>
          </p:cNvPr>
          <p:cNvSpPr txBox="1"/>
          <p:nvPr/>
        </p:nvSpPr>
        <p:spPr>
          <a:xfrm>
            <a:off x="1800664" y="647114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/>
              <a:t>목차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AB4D940-8564-4E1F-B776-5900543ECEE7}"/>
              </a:ext>
            </a:extLst>
          </p:cNvPr>
          <p:cNvCxnSpPr>
            <a:cxnSpLocks/>
          </p:cNvCxnSpPr>
          <p:nvPr/>
        </p:nvCxnSpPr>
        <p:spPr>
          <a:xfrm>
            <a:off x="3530991" y="506437"/>
            <a:ext cx="0" cy="5683348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577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A2F4835-9647-47C4-9A04-19D0A21D53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육각형 7">
            <a:extLst>
              <a:ext uri="{FF2B5EF4-FFF2-40B4-BE49-F238E27FC236}">
                <a16:creationId xmlns:a16="http://schemas.microsoft.com/office/drawing/2014/main" id="{331571F2-5089-4DC6-BF5E-E698BC4BDEFE}"/>
              </a:ext>
            </a:extLst>
          </p:cNvPr>
          <p:cNvSpPr/>
          <p:nvPr/>
        </p:nvSpPr>
        <p:spPr>
          <a:xfrm>
            <a:off x="604849" y="1785724"/>
            <a:ext cx="2375116" cy="2009920"/>
          </a:xfrm>
          <a:prstGeom prst="hexagon">
            <a:avLst>
              <a:gd name="adj" fmla="val 30035"/>
              <a:gd name="vf" fmla="val 115470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>
                <a:solidFill>
                  <a:schemeClr val="tx1">
                    <a:lumMod val="85000"/>
                    <a:lumOff val="15000"/>
                  </a:schemeClr>
                </a:solidFill>
              </a:rPr>
              <a:t>작업 목표</a:t>
            </a:r>
          </a:p>
        </p:txBody>
      </p:sp>
      <p:sp>
        <p:nvSpPr>
          <p:cNvPr id="28" name="육각형 27">
            <a:extLst>
              <a:ext uri="{FF2B5EF4-FFF2-40B4-BE49-F238E27FC236}">
                <a16:creationId xmlns:a16="http://schemas.microsoft.com/office/drawing/2014/main" id="{19973C3F-81A1-443B-9CAA-74C284E13EB4}"/>
              </a:ext>
            </a:extLst>
          </p:cNvPr>
          <p:cNvSpPr/>
          <p:nvPr/>
        </p:nvSpPr>
        <p:spPr>
          <a:xfrm>
            <a:off x="2670434" y="2884764"/>
            <a:ext cx="2349367" cy="2009920"/>
          </a:xfrm>
          <a:prstGeom prst="hexagon">
            <a:avLst>
              <a:gd name="adj" fmla="val 30035"/>
              <a:gd name="vf" fmla="val 115470"/>
            </a:avLst>
          </a:prstGeom>
          <a:blipFill dpi="0" rotWithShape="1">
            <a:blip r:embed="rId2">
              <a:alphaModFix amt="92000"/>
            </a:blip>
            <a:srcRect/>
            <a:stretch>
              <a:fillRect/>
            </a:stretch>
          </a:blip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육각형 28">
            <a:extLst>
              <a:ext uri="{FF2B5EF4-FFF2-40B4-BE49-F238E27FC236}">
                <a16:creationId xmlns:a16="http://schemas.microsoft.com/office/drawing/2014/main" id="{DDE105ED-64A1-4AA2-BA72-F828E1450350}"/>
              </a:ext>
            </a:extLst>
          </p:cNvPr>
          <p:cNvSpPr/>
          <p:nvPr/>
        </p:nvSpPr>
        <p:spPr>
          <a:xfrm>
            <a:off x="4710270" y="1704392"/>
            <a:ext cx="2375116" cy="2009920"/>
          </a:xfrm>
          <a:prstGeom prst="hexagon">
            <a:avLst>
              <a:gd name="adj" fmla="val 30035"/>
              <a:gd name="vf" fmla="val 115470"/>
            </a:avLst>
          </a:prstGeom>
          <a:blipFill>
            <a:blip r:embed="rId3">
              <a:alphaModFix amt="92000"/>
            </a:blip>
            <a:stretch>
              <a:fillRect/>
            </a:stretch>
          </a:blip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육각형 29">
            <a:extLst>
              <a:ext uri="{FF2B5EF4-FFF2-40B4-BE49-F238E27FC236}">
                <a16:creationId xmlns:a16="http://schemas.microsoft.com/office/drawing/2014/main" id="{E5889023-594A-42E1-8D03-56A6D57A1E4D}"/>
              </a:ext>
            </a:extLst>
          </p:cNvPr>
          <p:cNvSpPr/>
          <p:nvPr/>
        </p:nvSpPr>
        <p:spPr>
          <a:xfrm>
            <a:off x="6755202" y="2861810"/>
            <a:ext cx="2375116" cy="2009920"/>
          </a:xfrm>
          <a:prstGeom prst="hexagon">
            <a:avLst>
              <a:gd name="adj" fmla="val 30035"/>
              <a:gd name="vf" fmla="val 115470"/>
            </a:avLst>
          </a:prstGeom>
          <a:blipFill>
            <a:blip r:embed="rId4">
              <a:alphaModFix amt="92000"/>
            </a:blip>
            <a:stretch>
              <a:fillRect/>
            </a:stretch>
          </a:blip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육각형 30">
            <a:extLst>
              <a:ext uri="{FF2B5EF4-FFF2-40B4-BE49-F238E27FC236}">
                <a16:creationId xmlns:a16="http://schemas.microsoft.com/office/drawing/2014/main" id="{EF13EFE0-EF50-4E69-83C8-4C4D4FF3F5BD}"/>
              </a:ext>
            </a:extLst>
          </p:cNvPr>
          <p:cNvSpPr/>
          <p:nvPr/>
        </p:nvSpPr>
        <p:spPr>
          <a:xfrm>
            <a:off x="8841440" y="1704392"/>
            <a:ext cx="2375116" cy="2009920"/>
          </a:xfrm>
          <a:prstGeom prst="hexagon">
            <a:avLst>
              <a:gd name="adj" fmla="val 30035"/>
              <a:gd name="vf" fmla="val 115470"/>
            </a:avLst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606773B-627C-4D87-B0D3-BDBD9C8B091A}"/>
              </a:ext>
            </a:extLst>
          </p:cNvPr>
          <p:cNvSpPr txBox="1"/>
          <p:nvPr/>
        </p:nvSpPr>
        <p:spPr>
          <a:xfrm>
            <a:off x="2868606" y="4957040"/>
            <a:ext cx="1953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분해 및 측정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8C97464-98EC-4E70-BDFC-87973B066A03}"/>
              </a:ext>
            </a:extLst>
          </p:cNvPr>
          <p:cNvSpPr txBox="1"/>
          <p:nvPr/>
        </p:nvSpPr>
        <p:spPr>
          <a:xfrm>
            <a:off x="2465478" y="4794352"/>
            <a:ext cx="56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accent6"/>
                </a:solidFill>
                <a:latin typeface="Bodoni MT Black" panose="02070A03080606020203" pitchFamily="18" charset="0"/>
                <a:cs typeface="Aparajita" panose="020B0502040204020203" pitchFamily="18" charset="0"/>
              </a:rPr>
              <a:t>1</a:t>
            </a:r>
            <a:endParaRPr lang="ko-KR" altLang="en-US" sz="4000" b="1" dirty="0">
              <a:solidFill>
                <a:schemeClr val="accent6"/>
              </a:solidFill>
              <a:latin typeface="Bodoni MT Black" panose="02070A03080606020203" pitchFamily="18" charset="0"/>
              <a:cs typeface="Aparajita" panose="020B0502040204020203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A3D9E38-3261-4733-91A7-F3003C646572}"/>
              </a:ext>
            </a:extLst>
          </p:cNvPr>
          <p:cNvSpPr txBox="1"/>
          <p:nvPr/>
        </p:nvSpPr>
        <p:spPr>
          <a:xfrm>
            <a:off x="4798182" y="1119616"/>
            <a:ext cx="2944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자료수집 및 스케치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FDCF3C4-6B61-4413-AE34-B9784A82D79A}"/>
              </a:ext>
            </a:extLst>
          </p:cNvPr>
          <p:cNvSpPr txBox="1"/>
          <p:nvPr/>
        </p:nvSpPr>
        <p:spPr>
          <a:xfrm>
            <a:off x="4438976" y="939317"/>
            <a:ext cx="56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E85E6B"/>
                </a:solidFill>
                <a:latin typeface="Bodoni MT Black" panose="02070A03080606020203" pitchFamily="18" charset="0"/>
                <a:cs typeface="Aparajita" panose="020B0502040204020203" pitchFamily="18" charset="0"/>
              </a:rPr>
              <a:t>2</a:t>
            </a:r>
            <a:endParaRPr lang="ko-KR" altLang="en-US" sz="4000" b="1" dirty="0">
              <a:solidFill>
                <a:srgbClr val="E85E6B"/>
              </a:solidFill>
              <a:latin typeface="Bodoni MT Black" panose="02070A03080606020203" pitchFamily="18" charset="0"/>
              <a:cs typeface="Aparajita" panose="020B0502040204020203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2EC133D-A826-4FB0-A6B3-389D58C8C8AA}"/>
              </a:ext>
            </a:extLst>
          </p:cNvPr>
          <p:cNvSpPr txBox="1"/>
          <p:nvPr/>
        </p:nvSpPr>
        <p:spPr>
          <a:xfrm>
            <a:off x="7524693" y="4936436"/>
            <a:ext cx="1105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모델링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EFAB8E5-8FD6-4EC2-A3DD-C98F80BFB9C1}"/>
              </a:ext>
            </a:extLst>
          </p:cNvPr>
          <p:cNvSpPr txBox="1"/>
          <p:nvPr/>
        </p:nvSpPr>
        <p:spPr>
          <a:xfrm>
            <a:off x="7085386" y="4794352"/>
            <a:ext cx="56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odoni MT Black" panose="02070A03080606020203" pitchFamily="18" charset="0"/>
                <a:cs typeface="Aparajita" panose="020B0502040204020203" pitchFamily="18" charset="0"/>
              </a:rPr>
              <a:t>3</a:t>
            </a:r>
            <a:endParaRPr lang="ko-KR" altLang="en-US" sz="4000" b="1" dirty="0">
              <a:solidFill>
                <a:schemeClr val="accent5">
                  <a:lumMod val="40000"/>
                  <a:lumOff val="60000"/>
                </a:schemeClr>
              </a:solidFill>
              <a:latin typeface="Bodoni MT Black" panose="02070A03080606020203" pitchFamily="18" charset="0"/>
              <a:cs typeface="Aparajita" panose="020B0502040204020203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17C1F4F-DC75-4E53-96A7-174B3B3D5892}"/>
              </a:ext>
            </a:extLst>
          </p:cNvPr>
          <p:cNvSpPr txBox="1"/>
          <p:nvPr/>
        </p:nvSpPr>
        <p:spPr>
          <a:xfrm>
            <a:off x="9103860" y="454694"/>
            <a:ext cx="1850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메커니즘</a:t>
            </a:r>
            <a:endParaRPr lang="en-US" altLang="ko-K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</a:rPr>
              <a:t>&amp;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endParaRPr lang="en-US" altLang="ko-K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</a:rPr>
              <a:t>애니메이션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A9BD66-682E-44E5-9AB3-0C7C8484FC94}"/>
              </a:ext>
            </a:extLst>
          </p:cNvPr>
          <p:cNvSpPr txBox="1"/>
          <p:nvPr/>
        </p:nvSpPr>
        <p:spPr>
          <a:xfrm>
            <a:off x="8870831" y="303196"/>
            <a:ext cx="56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F4AAE4"/>
                </a:solidFill>
                <a:latin typeface="Bodoni MT Black" panose="02070A03080606020203" pitchFamily="18" charset="0"/>
                <a:cs typeface="Aparajita" panose="020B0502040204020203" pitchFamily="18" charset="0"/>
              </a:rPr>
              <a:t>4</a:t>
            </a:r>
            <a:endParaRPr lang="ko-KR" altLang="en-US" sz="4000" b="1" dirty="0">
              <a:solidFill>
                <a:srgbClr val="F4AAE4"/>
              </a:solidFill>
              <a:latin typeface="Bodoni MT Black" panose="02070A03080606020203" pitchFamily="18" charset="0"/>
              <a:cs typeface="Aparajita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681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EC43D3-4987-420A-9A37-34920BF24C1E}"/>
              </a:ext>
            </a:extLst>
          </p:cNvPr>
          <p:cNvSpPr/>
          <p:nvPr/>
        </p:nvSpPr>
        <p:spPr>
          <a:xfrm>
            <a:off x="5143498" y="0"/>
            <a:ext cx="70485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C626E7-2E0E-4434-A528-D3BE7D1538F5}"/>
              </a:ext>
            </a:extLst>
          </p:cNvPr>
          <p:cNvSpPr txBox="1"/>
          <p:nvPr/>
        </p:nvSpPr>
        <p:spPr>
          <a:xfrm>
            <a:off x="5230306" y="332151"/>
            <a:ext cx="2250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rgbClr val="F4AAE4"/>
                </a:solidFill>
              </a:rPr>
              <a:t>작업 모델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BE9CFA-9D6E-48C8-A766-52EA86691EC9}"/>
              </a:ext>
            </a:extLst>
          </p:cNvPr>
          <p:cNvSpPr txBox="1"/>
          <p:nvPr/>
        </p:nvSpPr>
        <p:spPr>
          <a:xfrm>
            <a:off x="5230306" y="1439707"/>
            <a:ext cx="4293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모델 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>
                <a:solidFill>
                  <a:schemeClr val="bg1"/>
                </a:solidFill>
              </a:rPr>
              <a:t>삼천리 </a:t>
            </a:r>
            <a:r>
              <a:rPr lang="ko-KR" altLang="en-US" dirty="0" err="1">
                <a:solidFill>
                  <a:schemeClr val="bg1"/>
                </a:solidFill>
              </a:rPr>
              <a:t>미니벨로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프레임 </a:t>
            </a:r>
            <a:r>
              <a:rPr lang="en-US" altLang="ko-KR" dirty="0">
                <a:solidFill>
                  <a:schemeClr val="bg1"/>
                </a:solidFill>
              </a:rPr>
              <a:t>size : 470 mm ( </a:t>
            </a:r>
            <a:r>
              <a:rPr lang="ko-KR" altLang="en-US" dirty="0" err="1">
                <a:solidFill>
                  <a:schemeClr val="bg1"/>
                </a:solidFill>
              </a:rPr>
              <a:t>싯</a:t>
            </a:r>
            <a:r>
              <a:rPr lang="ko-KR" altLang="en-US" dirty="0">
                <a:solidFill>
                  <a:schemeClr val="bg1"/>
                </a:solidFill>
              </a:rPr>
              <a:t> 튜브 길이 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바퀴 </a:t>
            </a:r>
            <a:r>
              <a:rPr lang="en-US" altLang="ko-KR" dirty="0">
                <a:solidFill>
                  <a:schemeClr val="bg1"/>
                </a:solidFill>
              </a:rPr>
              <a:t>size : 20 inch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1" name="그림 10" descr="자전거, 실외, 앉아있는, 주차이(가) 표시된 사진&#10;&#10;자동 생성된 설명">
            <a:extLst>
              <a:ext uri="{FF2B5EF4-FFF2-40B4-BE49-F238E27FC236}">
                <a16:creationId xmlns:a16="http://schemas.microsoft.com/office/drawing/2014/main" id="{88C1DA42-F331-4246-889F-830155982D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5725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20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EC43D3-4987-420A-9A37-34920BF24C1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C626E7-2E0E-4434-A528-D3BE7D1538F5}"/>
              </a:ext>
            </a:extLst>
          </p:cNvPr>
          <p:cNvSpPr txBox="1"/>
          <p:nvPr/>
        </p:nvSpPr>
        <p:spPr>
          <a:xfrm>
            <a:off x="180004" y="233677"/>
            <a:ext cx="2914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4">
                    <a:lumMod val="40000"/>
                    <a:lumOff val="60000"/>
                  </a:schemeClr>
                </a:solidFill>
              </a:rPr>
              <a:t>분해 및 측정</a:t>
            </a:r>
            <a:endParaRPr lang="ko-KR" altLang="en-US" sz="36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DA6EEDB-4B22-4884-997D-315929688DA4}"/>
              </a:ext>
            </a:extLst>
          </p:cNvPr>
          <p:cNvSpPr/>
          <p:nvPr/>
        </p:nvSpPr>
        <p:spPr>
          <a:xfrm>
            <a:off x="4140589" y="1113685"/>
            <a:ext cx="3500009" cy="21664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r"/>
            <a:r>
              <a:rPr lang="ko-KR" altLang="en-US" b="1" dirty="0">
                <a:solidFill>
                  <a:schemeClr val="tx1"/>
                </a:solidFill>
              </a:rPr>
              <a:t>핸들</a:t>
            </a:r>
            <a:endParaRPr lang="en-US" altLang="ko-KR" b="1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B816AEF-E75B-42F5-A71B-A2BDF7C2B635}"/>
              </a:ext>
            </a:extLst>
          </p:cNvPr>
          <p:cNvGrpSpPr/>
          <p:nvPr/>
        </p:nvGrpSpPr>
        <p:grpSpPr>
          <a:xfrm>
            <a:off x="320290" y="1113685"/>
            <a:ext cx="3500009" cy="2166426"/>
            <a:chOff x="4426632" y="2560320"/>
            <a:chExt cx="4139587" cy="227896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D481C8C-B381-44DF-A1D7-E056E542F7EF}"/>
                </a:ext>
              </a:extLst>
            </p:cNvPr>
            <p:cNvSpPr/>
            <p:nvPr/>
          </p:nvSpPr>
          <p:spPr>
            <a:xfrm>
              <a:off x="4426632" y="2560320"/>
              <a:ext cx="4139587" cy="227896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r"/>
              <a:r>
                <a:rPr lang="ko-KR" altLang="en-US" b="1" dirty="0">
                  <a:solidFill>
                    <a:schemeClr val="tx1"/>
                  </a:solidFill>
                </a:rPr>
                <a:t>프레임</a:t>
              </a:r>
              <a:endParaRPr lang="en-US" altLang="ko-KR" b="1" dirty="0"/>
            </a:p>
          </p:txBody>
        </p:sp>
        <p:pic>
          <p:nvPicPr>
            <p:cNvPr id="13" name="그림 12" descr="자전거이(가) 표시된 사진&#10;&#10;자동 생성된 설명">
              <a:extLst>
                <a:ext uri="{FF2B5EF4-FFF2-40B4-BE49-F238E27FC236}">
                  <a16:creationId xmlns:a16="http://schemas.microsoft.com/office/drawing/2014/main" id="{1C03CE91-8FB6-4ED7-8DA7-6CC62F4BC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4426632" y="2560320"/>
              <a:ext cx="4139587" cy="1971994"/>
            </a:xfrm>
            <a:prstGeom prst="rect">
              <a:avLst/>
            </a:prstGeom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5C7837-DD4A-45D6-89C8-7BBD7582C66A}"/>
              </a:ext>
            </a:extLst>
          </p:cNvPr>
          <p:cNvSpPr/>
          <p:nvPr/>
        </p:nvSpPr>
        <p:spPr>
          <a:xfrm>
            <a:off x="7960888" y="1113685"/>
            <a:ext cx="3500009" cy="21664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r"/>
            <a:r>
              <a:rPr lang="ko-KR" altLang="en-US" b="1" dirty="0">
                <a:solidFill>
                  <a:schemeClr val="tx1"/>
                </a:solidFill>
              </a:rPr>
              <a:t>바퀴</a:t>
            </a:r>
            <a:endParaRPr lang="en-US" altLang="ko-KR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D0AAB48-75AB-4B7D-B73C-A8A09B9A394D}"/>
              </a:ext>
            </a:extLst>
          </p:cNvPr>
          <p:cNvSpPr/>
          <p:nvPr/>
        </p:nvSpPr>
        <p:spPr>
          <a:xfrm>
            <a:off x="320290" y="3725200"/>
            <a:ext cx="3500009" cy="21664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r"/>
            <a:r>
              <a:rPr lang="ko-KR" altLang="en-US" b="1" dirty="0" err="1">
                <a:solidFill>
                  <a:schemeClr val="tx1"/>
                </a:solidFill>
              </a:rPr>
              <a:t>구동계</a:t>
            </a:r>
            <a:endParaRPr lang="en-US" altLang="ko-KR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2DEF858-29C7-4FA4-878F-1622A7D3E4D6}"/>
              </a:ext>
            </a:extLst>
          </p:cNvPr>
          <p:cNvSpPr/>
          <p:nvPr/>
        </p:nvSpPr>
        <p:spPr>
          <a:xfrm>
            <a:off x="4140588" y="3725200"/>
            <a:ext cx="3500009" cy="21664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r"/>
            <a:r>
              <a:rPr lang="ko-KR" altLang="en-US" b="1" dirty="0">
                <a:solidFill>
                  <a:schemeClr val="tx1"/>
                </a:solidFill>
              </a:rPr>
              <a:t>포크</a:t>
            </a:r>
            <a:endParaRPr lang="en-US" altLang="ko-KR" b="1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77C870A-B9B9-468C-A87D-7CBE0C849896}"/>
              </a:ext>
            </a:extLst>
          </p:cNvPr>
          <p:cNvSpPr/>
          <p:nvPr/>
        </p:nvSpPr>
        <p:spPr>
          <a:xfrm>
            <a:off x="7960886" y="3725200"/>
            <a:ext cx="3500009" cy="21664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r"/>
            <a:r>
              <a:rPr lang="ko-KR" altLang="en-US" b="1" dirty="0">
                <a:solidFill>
                  <a:schemeClr val="tx1"/>
                </a:solidFill>
              </a:rPr>
              <a:t>페달 및 크랭크</a:t>
            </a:r>
            <a:endParaRPr lang="en-US" altLang="ko-KR" b="1" dirty="0"/>
          </a:p>
        </p:txBody>
      </p:sp>
      <p:pic>
        <p:nvPicPr>
          <p:cNvPr id="28" name="그림 27" descr="사람, 쥐고있는, 보드, 손이(가) 표시된 사진&#10;&#10;자동 생성된 설명">
            <a:extLst>
              <a:ext uri="{FF2B5EF4-FFF2-40B4-BE49-F238E27FC236}">
                <a16:creationId xmlns:a16="http://schemas.microsoft.com/office/drawing/2014/main" id="{ADA2A8F1-F2F9-4738-B452-DB88F1AABA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587" y="1113685"/>
            <a:ext cx="3500008" cy="1800665"/>
          </a:xfrm>
          <a:prstGeom prst="rect">
            <a:avLst/>
          </a:prstGeom>
        </p:spPr>
      </p:pic>
      <p:pic>
        <p:nvPicPr>
          <p:cNvPr id="30" name="그림 29" descr="실외, 자전거, 작은, 와이어이(가) 표시된 사진&#10;&#10;자동 생성된 설명">
            <a:extLst>
              <a:ext uri="{FF2B5EF4-FFF2-40B4-BE49-F238E27FC236}">
                <a16:creationId xmlns:a16="http://schemas.microsoft.com/office/drawing/2014/main" id="{737B3FD5-5716-434A-96DE-DB84726165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883" y="1100861"/>
            <a:ext cx="3500008" cy="1813489"/>
          </a:xfrm>
          <a:prstGeom prst="rect">
            <a:avLst/>
          </a:prstGeom>
        </p:spPr>
      </p:pic>
      <p:pic>
        <p:nvPicPr>
          <p:cNvPr id="32" name="그림 31" descr="사람, 실외, 녹색, 쥐고있는이(가) 표시된 사진&#10;&#10;자동 생성된 설명">
            <a:extLst>
              <a:ext uri="{FF2B5EF4-FFF2-40B4-BE49-F238E27FC236}">
                <a16:creationId xmlns:a16="http://schemas.microsoft.com/office/drawing/2014/main" id="{458AD0B7-D0E2-4086-A86C-76700CCD1C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20288" y="3725198"/>
            <a:ext cx="3500009" cy="1859387"/>
          </a:xfrm>
          <a:prstGeom prst="rect">
            <a:avLst/>
          </a:prstGeom>
        </p:spPr>
      </p:pic>
      <p:pic>
        <p:nvPicPr>
          <p:cNvPr id="34" name="그림 33" descr="녹색, 사람, 실내, 자전거이(가) 표시된 사진&#10;&#10;자동 생성된 설명">
            <a:extLst>
              <a:ext uri="{FF2B5EF4-FFF2-40B4-BE49-F238E27FC236}">
                <a16:creationId xmlns:a16="http://schemas.microsoft.com/office/drawing/2014/main" id="{6179EE1B-E709-41A2-9A1B-1754B5408D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140585" y="3740050"/>
            <a:ext cx="3500008" cy="1829679"/>
          </a:xfrm>
          <a:prstGeom prst="rect">
            <a:avLst/>
          </a:prstGeom>
        </p:spPr>
      </p:pic>
      <p:pic>
        <p:nvPicPr>
          <p:cNvPr id="36" name="그림 35" descr="앉아있는, 누운, 놓은, 테이블이(가) 표시된 사진&#10;&#10;자동 생성된 설명">
            <a:extLst>
              <a:ext uri="{FF2B5EF4-FFF2-40B4-BE49-F238E27FC236}">
                <a16:creationId xmlns:a16="http://schemas.microsoft.com/office/drawing/2014/main" id="{74F26909-A4C5-4B23-BE28-C0156D9121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878" y="3725198"/>
            <a:ext cx="3500007" cy="185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618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EC43D3-4987-420A-9A37-34920BF24C1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C626E7-2E0E-4434-A528-D3BE7D1538F5}"/>
              </a:ext>
            </a:extLst>
          </p:cNvPr>
          <p:cNvSpPr txBox="1"/>
          <p:nvPr/>
        </p:nvSpPr>
        <p:spPr>
          <a:xfrm>
            <a:off x="264410" y="233676"/>
            <a:ext cx="2014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4">
                    <a:lumMod val="40000"/>
                    <a:lumOff val="60000"/>
                  </a:schemeClr>
                </a:solidFill>
              </a:rPr>
              <a:t>자료수집</a:t>
            </a:r>
            <a:endParaRPr lang="ko-KR" altLang="en-US" sz="36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3EF99FB-2078-4F10-BBD3-D59046085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39" y="1212953"/>
            <a:ext cx="1782070" cy="28979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그림 10" descr="텍스트, 지도, 그리기이(가) 표시된 사진&#10;&#10;자동 생성된 설명">
            <a:extLst>
              <a:ext uri="{FF2B5EF4-FFF2-40B4-BE49-F238E27FC236}">
                <a16:creationId xmlns:a16="http://schemas.microsoft.com/office/drawing/2014/main" id="{21B4998B-1DFC-430E-864C-8F8D509DBB9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252" y="233676"/>
            <a:ext cx="4962951" cy="432581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00E21E5-6679-450A-8364-FBB8D090BC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899" y="2747103"/>
            <a:ext cx="2624250" cy="28979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7338212-911B-496C-B763-E905837D9D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827" y="3799814"/>
            <a:ext cx="3324774" cy="19867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F347051-840A-43F1-9030-A2F1BBAE3292}"/>
              </a:ext>
            </a:extLst>
          </p:cNvPr>
          <p:cNvSpPr txBox="1"/>
          <p:nvPr/>
        </p:nvSpPr>
        <p:spPr>
          <a:xfrm>
            <a:off x="5036811" y="6254992"/>
            <a:ext cx="715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accent4">
                    <a:lumMod val="20000"/>
                    <a:lumOff val="80000"/>
                  </a:schemeClr>
                </a:solidFill>
              </a:rPr>
              <a:t>분해 및 측정이 어려운 부분은 </a:t>
            </a:r>
            <a:r>
              <a:rPr lang="ko-KR" alt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제품 규격 및 분해도 등의 자료 참고</a:t>
            </a:r>
          </a:p>
        </p:txBody>
      </p:sp>
    </p:spTree>
    <p:extLst>
      <p:ext uri="{BB962C8B-B14F-4D97-AF65-F5344CB8AC3E}">
        <p14:creationId xmlns:p14="http://schemas.microsoft.com/office/powerpoint/2010/main" val="1760588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EC43D3-4987-420A-9A37-34920BF24C1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C626E7-2E0E-4434-A528-D3BE7D1538F5}"/>
              </a:ext>
            </a:extLst>
          </p:cNvPr>
          <p:cNvSpPr txBox="1"/>
          <p:nvPr/>
        </p:nvSpPr>
        <p:spPr>
          <a:xfrm>
            <a:off x="264409" y="233676"/>
            <a:ext cx="3238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4">
                    <a:lumMod val="40000"/>
                    <a:lumOff val="60000"/>
                  </a:schemeClr>
                </a:solidFill>
              </a:rPr>
              <a:t>작업환경 구축</a:t>
            </a:r>
            <a:endParaRPr lang="ko-KR" altLang="en-US" sz="3600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E3EBF604-C58C-46B8-BE09-C0A512ED44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105" y="233676"/>
            <a:ext cx="3888581" cy="45873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48BABA-B4D2-489D-9518-802F5A7C9699}"/>
              </a:ext>
            </a:extLst>
          </p:cNvPr>
          <p:cNvSpPr txBox="1"/>
          <p:nvPr/>
        </p:nvSpPr>
        <p:spPr>
          <a:xfrm>
            <a:off x="365281" y="996845"/>
            <a:ext cx="5292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온라인 상으로 </a:t>
            </a:r>
            <a:r>
              <a:rPr lang="ko-KR" altLang="en-US" dirty="0">
                <a:solidFill>
                  <a:srgbClr val="FFFF00"/>
                </a:solidFill>
              </a:rPr>
              <a:t>효율적인 협업 </a:t>
            </a:r>
            <a:r>
              <a:rPr lang="ko-KR" altLang="en-US" dirty="0">
                <a:solidFill>
                  <a:schemeClr val="bg1"/>
                </a:solidFill>
              </a:rPr>
              <a:t>위하여 </a:t>
            </a:r>
            <a:r>
              <a:rPr lang="en-US" altLang="ko-KR" dirty="0" err="1">
                <a:solidFill>
                  <a:srgbClr val="F4AAE4"/>
                </a:solidFill>
              </a:rPr>
              <a:t>Github</a:t>
            </a:r>
            <a:r>
              <a:rPr lang="en-US" altLang="ko-KR" dirty="0">
                <a:solidFill>
                  <a:srgbClr val="F4AAE4"/>
                </a:solidFill>
              </a:rPr>
              <a:t> </a:t>
            </a:r>
            <a:r>
              <a:rPr lang="ko-KR" altLang="en-US" dirty="0">
                <a:solidFill>
                  <a:srgbClr val="F4AAE4"/>
                </a:solidFill>
              </a:rPr>
              <a:t>활용</a:t>
            </a:r>
            <a:endParaRPr lang="en-US" altLang="ko-KR" dirty="0">
              <a:solidFill>
                <a:srgbClr val="F4AAE4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pPr algn="r"/>
            <a:r>
              <a:rPr lang="ko-KR" altLang="en-US" dirty="0">
                <a:solidFill>
                  <a:schemeClr val="bg1"/>
                </a:solidFill>
              </a:rPr>
              <a:t>파일 수정 사항 실시간 반영 및 참고자료 공유 </a:t>
            </a:r>
          </a:p>
        </p:txBody>
      </p:sp>
      <p:pic>
        <p:nvPicPr>
          <p:cNvPr id="9" name="그림 8" descr="스크린샷, 시계, 측정기이(가) 표시된 사진&#10;&#10;자동 생성된 설명">
            <a:extLst>
              <a:ext uri="{FF2B5EF4-FFF2-40B4-BE49-F238E27FC236}">
                <a16:creationId xmlns:a16="http://schemas.microsoft.com/office/drawing/2014/main" id="{AE61270E-8924-443E-A0B6-280331D696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45" y="1977266"/>
            <a:ext cx="2549129" cy="482364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84FE752-4465-4014-A9E0-9DAAA14F9CF7}"/>
              </a:ext>
            </a:extLst>
          </p:cNvPr>
          <p:cNvSpPr txBox="1"/>
          <p:nvPr/>
        </p:nvSpPr>
        <p:spPr>
          <a:xfrm>
            <a:off x="5657609" y="5861155"/>
            <a:ext cx="5927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rgbClr val="00B050"/>
                </a:solidFill>
              </a:rPr>
              <a:t>엑셀의 작업지시서 파일 활용</a:t>
            </a:r>
            <a:r>
              <a:rPr lang="ko-KR" altLang="en-US" dirty="0">
                <a:solidFill>
                  <a:schemeClr val="bg1"/>
                </a:solidFill>
              </a:rPr>
              <a:t>하여 반영사항과 메모 공유</a:t>
            </a:r>
            <a:endParaRPr lang="en-US" altLang="ko-KR" dirty="0">
              <a:solidFill>
                <a:schemeClr val="bg1"/>
              </a:solidFill>
            </a:endParaRPr>
          </a:p>
          <a:p>
            <a:pPr algn="r"/>
            <a:r>
              <a:rPr lang="en-US" altLang="ko-KR" dirty="0" err="1">
                <a:solidFill>
                  <a:schemeClr val="bg1"/>
                </a:solidFill>
              </a:rPr>
              <a:t>Prt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및 </a:t>
            </a:r>
            <a:r>
              <a:rPr lang="en-US" altLang="ko-KR" dirty="0" err="1">
                <a:solidFill>
                  <a:schemeClr val="bg1"/>
                </a:solidFill>
              </a:rPr>
              <a:t>asm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파일 목록 정리하여 작업 효율 증대</a:t>
            </a:r>
            <a:endParaRPr lang="en-US" altLang="ko-KR" dirty="0">
              <a:solidFill>
                <a:schemeClr val="bg1"/>
              </a:solidFill>
            </a:endParaRPr>
          </a:p>
          <a:p>
            <a:pPr algn="r"/>
            <a:r>
              <a:rPr lang="ko-KR" altLang="en-US" dirty="0">
                <a:solidFill>
                  <a:schemeClr val="bg1"/>
                </a:solidFill>
              </a:rPr>
              <a:t>작업일정 계획하여 프로젝트 진행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17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113</Words>
  <Application>Microsoft Office PowerPoint</Application>
  <PresentationFormat>와이드스크린</PresentationFormat>
  <Paragraphs>82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Bodoni MT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jaeung</dc:creator>
  <cp:lastModifiedBy>kim jaeung</cp:lastModifiedBy>
  <cp:revision>13</cp:revision>
  <dcterms:created xsi:type="dcterms:W3CDTF">2020-07-04T11:03:16Z</dcterms:created>
  <dcterms:modified xsi:type="dcterms:W3CDTF">2020-07-04T12:56:14Z</dcterms:modified>
</cp:coreProperties>
</file>

<file path=docProps/thumbnail.jpeg>
</file>